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6" r:id="rId4"/>
    <p:sldId id="257" r:id="rId5"/>
    <p:sldId id="258" r:id="rId6"/>
    <p:sldId id="260" r:id="rId7"/>
    <p:sldId id="259" r:id="rId8"/>
    <p:sldId id="275"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354"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1DB81EB9-1AB0-4F92-B15A-A165C4E7F47C}" type="datetimeFigureOut">
              <a:rPr lang="en-AU" smtClean="0"/>
              <a:t>17/08/2018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DEA8BEE-7CC2-4BF0-BDD4-DBE9A2F3E44A}" type="slidenum">
              <a:rPr lang="en-AU" smtClean="0"/>
              <a:t>‹#›</a:t>
            </a:fld>
            <a:endParaRPr lang="en-AU"/>
          </a:p>
        </p:txBody>
      </p:sp>
    </p:spTree>
    <p:extLst>
      <p:ext uri="{BB962C8B-B14F-4D97-AF65-F5344CB8AC3E}">
        <p14:creationId xmlns:p14="http://schemas.microsoft.com/office/powerpoint/2010/main" val="1962472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DB81EB9-1AB0-4F92-B15A-A165C4E7F47C}" type="datetimeFigureOut">
              <a:rPr lang="en-AU" smtClean="0"/>
              <a:t>17/08/2018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DEA8BEE-7CC2-4BF0-BDD4-DBE9A2F3E44A}" type="slidenum">
              <a:rPr lang="en-AU" smtClean="0"/>
              <a:t>‹#›</a:t>
            </a:fld>
            <a:endParaRPr lang="en-AU"/>
          </a:p>
        </p:txBody>
      </p:sp>
    </p:spTree>
    <p:extLst>
      <p:ext uri="{BB962C8B-B14F-4D97-AF65-F5344CB8AC3E}">
        <p14:creationId xmlns:p14="http://schemas.microsoft.com/office/powerpoint/2010/main" val="2013093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DB81EB9-1AB0-4F92-B15A-A165C4E7F47C}" type="datetimeFigureOut">
              <a:rPr lang="en-AU" smtClean="0"/>
              <a:t>17/08/2018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DEA8BEE-7CC2-4BF0-BDD4-DBE9A2F3E44A}" type="slidenum">
              <a:rPr lang="en-AU" smtClean="0"/>
              <a:t>‹#›</a:t>
            </a:fld>
            <a:endParaRPr lang="en-AU"/>
          </a:p>
        </p:txBody>
      </p:sp>
    </p:spTree>
    <p:extLst>
      <p:ext uri="{BB962C8B-B14F-4D97-AF65-F5344CB8AC3E}">
        <p14:creationId xmlns:p14="http://schemas.microsoft.com/office/powerpoint/2010/main" val="2210911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DB81EB9-1AB0-4F92-B15A-A165C4E7F47C}" type="datetimeFigureOut">
              <a:rPr lang="en-AU" smtClean="0"/>
              <a:t>17/08/2018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DEA8BEE-7CC2-4BF0-BDD4-DBE9A2F3E44A}" type="slidenum">
              <a:rPr lang="en-AU" smtClean="0"/>
              <a:t>‹#›</a:t>
            </a:fld>
            <a:endParaRPr lang="en-AU"/>
          </a:p>
        </p:txBody>
      </p:sp>
    </p:spTree>
    <p:extLst>
      <p:ext uri="{BB962C8B-B14F-4D97-AF65-F5344CB8AC3E}">
        <p14:creationId xmlns:p14="http://schemas.microsoft.com/office/powerpoint/2010/main" val="583646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B81EB9-1AB0-4F92-B15A-A165C4E7F47C}" type="datetimeFigureOut">
              <a:rPr lang="en-AU" smtClean="0"/>
              <a:t>17/08/2018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DEA8BEE-7CC2-4BF0-BDD4-DBE9A2F3E44A}" type="slidenum">
              <a:rPr lang="en-AU" smtClean="0"/>
              <a:t>‹#›</a:t>
            </a:fld>
            <a:endParaRPr lang="en-AU"/>
          </a:p>
        </p:txBody>
      </p:sp>
    </p:spTree>
    <p:extLst>
      <p:ext uri="{BB962C8B-B14F-4D97-AF65-F5344CB8AC3E}">
        <p14:creationId xmlns:p14="http://schemas.microsoft.com/office/powerpoint/2010/main" val="2794467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1DB81EB9-1AB0-4F92-B15A-A165C4E7F47C}" type="datetimeFigureOut">
              <a:rPr lang="en-AU" smtClean="0"/>
              <a:t>17/08/2018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DEA8BEE-7CC2-4BF0-BDD4-DBE9A2F3E44A}" type="slidenum">
              <a:rPr lang="en-AU" smtClean="0"/>
              <a:t>‹#›</a:t>
            </a:fld>
            <a:endParaRPr lang="en-AU"/>
          </a:p>
        </p:txBody>
      </p:sp>
    </p:spTree>
    <p:extLst>
      <p:ext uri="{BB962C8B-B14F-4D97-AF65-F5344CB8AC3E}">
        <p14:creationId xmlns:p14="http://schemas.microsoft.com/office/powerpoint/2010/main" val="3029601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1DB81EB9-1AB0-4F92-B15A-A165C4E7F47C}" type="datetimeFigureOut">
              <a:rPr lang="en-AU" smtClean="0"/>
              <a:t>17/08/2018</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DEA8BEE-7CC2-4BF0-BDD4-DBE9A2F3E44A}" type="slidenum">
              <a:rPr lang="en-AU" smtClean="0"/>
              <a:t>‹#›</a:t>
            </a:fld>
            <a:endParaRPr lang="en-AU"/>
          </a:p>
        </p:txBody>
      </p:sp>
    </p:spTree>
    <p:extLst>
      <p:ext uri="{BB962C8B-B14F-4D97-AF65-F5344CB8AC3E}">
        <p14:creationId xmlns:p14="http://schemas.microsoft.com/office/powerpoint/2010/main" val="568401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1DB81EB9-1AB0-4F92-B15A-A165C4E7F47C}" type="datetimeFigureOut">
              <a:rPr lang="en-AU" smtClean="0"/>
              <a:t>17/08/2018</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DDEA8BEE-7CC2-4BF0-BDD4-DBE9A2F3E44A}" type="slidenum">
              <a:rPr lang="en-AU" smtClean="0"/>
              <a:t>‹#›</a:t>
            </a:fld>
            <a:endParaRPr lang="en-AU"/>
          </a:p>
        </p:txBody>
      </p:sp>
    </p:spTree>
    <p:extLst>
      <p:ext uri="{BB962C8B-B14F-4D97-AF65-F5344CB8AC3E}">
        <p14:creationId xmlns:p14="http://schemas.microsoft.com/office/powerpoint/2010/main" val="1992905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B81EB9-1AB0-4F92-B15A-A165C4E7F47C}" type="datetimeFigureOut">
              <a:rPr lang="en-AU" smtClean="0"/>
              <a:t>17/08/2018</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DEA8BEE-7CC2-4BF0-BDD4-DBE9A2F3E44A}" type="slidenum">
              <a:rPr lang="en-AU" smtClean="0"/>
              <a:t>‹#›</a:t>
            </a:fld>
            <a:endParaRPr lang="en-AU"/>
          </a:p>
        </p:txBody>
      </p:sp>
    </p:spTree>
    <p:extLst>
      <p:ext uri="{BB962C8B-B14F-4D97-AF65-F5344CB8AC3E}">
        <p14:creationId xmlns:p14="http://schemas.microsoft.com/office/powerpoint/2010/main" val="2883996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B81EB9-1AB0-4F92-B15A-A165C4E7F47C}" type="datetimeFigureOut">
              <a:rPr lang="en-AU" smtClean="0"/>
              <a:t>17/08/2018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DEA8BEE-7CC2-4BF0-BDD4-DBE9A2F3E44A}" type="slidenum">
              <a:rPr lang="en-AU" smtClean="0"/>
              <a:t>‹#›</a:t>
            </a:fld>
            <a:endParaRPr lang="en-AU"/>
          </a:p>
        </p:txBody>
      </p:sp>
    </p:spTree>
    <p:extLst>
      <p:ext uri="{BB962C8B-B14F-4D97-AF65-F5344CB8AC3E}">
        <p14:creationId xmlns:p14="http://schemas.microsoft.com/office/powerpoint/2010/main" val="221087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B81EB9-1AB0-4F92-B15A-A165C4E7F47C}" type="datetimeFigureOut">
              <a:rPr lang="en-AU" smtClean="0"/>
              <a:t>17/08/2018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DEA8BEE-7CC2-4BF0-BDD4-DBE9A2F3E44A}" type="slidenum">
              <a:rPr lang="en-AU" smtClean="0"/>
              <a:t>‹#›</a:t>
            </a:fld>
            <a:endParaRPr lang="en-AU"/>
          </a:p>
        </p:txBody>
      </p:sp>
    </p:spTree>
    <p:extLst>
      <p:ext uri="{BB962C8B-B14F-4D97-AF65-F5344CB8AC3E}">
        <p14:creationId xmlns:p14="http://schemas.microsoft.com/office/powerpoint/2010/main" val="2260885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B81EB9-1AB0-4F92-B15A-A165C4E7F47C}" type="datetimeFigureOut">
              <a:rPr lang="en-AU" smtClean="0"/>
              <a:t>17/08/2018</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EA8BEE-7CC2-4BF0-BDD4-DBE9A2F3E44A}" type="slidenum">
              <a:rPr lang="en-AU" smtClean="0"/>
              <a:t>‹#›</a:t>
            </a:fld>
            <a:endParaRPr lang="en-AU"/>
          </a:p>
        </p:txBody>
      </p:sp>
    </p:spTree>
    <p:extLst>
      <p:ext uri="{BB962C8B-B14F-4D97-AF65-F5344CB8AC3E}">
        <p14:creationId xmlns:p14="http://schemas.microsoft.com/office/powerpoint/2010/main" val="759275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E" b="1" dirty="0"/>
              <a:t>Clinical </a:t>
            </a:r>
            <a:r>
              <a:rPr lang="en-IE" b="1" dirty="0" smtClean="0"/>
              <a:t>actions </a:t>
            </a:r>
            <a:r>
              <a:rPr lang="en-IE" b="1" dirty="0"/>
              <a:t>to address the </a:t>
            </a:r>
            <a:r>
              <a:rPr lang="en-IE" b="1" dirty="0" smtClean="0"/>
              <a:t>consequences of a radiotherapy incident</a:t>
            </a:r>
            <a:endParaRPr lang="en-AU" dirty="0"/>
          </a:p>
        </p:txBody>
      </p:sp>
      <p:sp>
        <p:nvSpPr>
          <p:cNvPr id="3" name="Subtitle 2"/>
          <p:cNvSpPr>
            <a:spLocks noGrp="1"/>
          </p:cNvSpPr>
          <p:nvPr>
            <p:ph type="subTitle" idx="1"/>
          </p:nvPr>
        </p:nvSpPr>
        <p:spPr/>
        <p:txBody>
          <a:bodyPr/>
          <a:lstStyle/>
          <a:p>
            <a:r>
              <a:rPr lang="en-AU" dirty="0" smtClean="0"/>
              <a:t>Professor Geoff </a:t>
            </a:r>
            <a:r>
              <a:rPr lang="en-AU" dirty="0" smtClean="0"/>
              <a:t>Delaney</a:t>
            </a:r>
          </a:p>
          <a:p>
            <a:r>
              <a:rPr lang="en-AU" dirty="0" smtClean="0"/>
              <a:t>ROSIS </a:t>
            </a:r>
            <a:r>
              <a:rPr lang="en-AU" dirty="0" smtClean="0"/>
              <a:t>2018</a:t>
            </a:r>
            <a:endParaRPr lang="en-AU" dirty="0"/>
          </a:p>
        </p:txBody>
      </p:sp>
    </p:spTree>
    <p:extLst>
      <p:ext uri="{BB962C8B-B14F-4D97-AF65-F5344CB8AC3E}">
        <p14:creationId xmlns:p14="http://schemas.microsoft.com/office/powerpoint/2010/main" val="1252597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Informing the patient</a:t>
            </a:r>
            <a:endParaRPr lang="en-AU" dirty="0"/>
          </a:p>
        </p:txBody>
      </p:sp>
      <p:sp>
        <p:nvSpPr>
          <p:cNvPr id="3" name="Content Placeholder 2"/>
          <p:cNvSpPr>
            <a:spLocks noGrp="1"/>
          </p:cNvSpPr>
          <p:nvPr>
            <p:ph idx="1"/>
          </p:nvPr>
        </p:nvSpPr>
        <p:spPr/>
        <p:txBody>
          <a:bodyPr/>
          <a:lstStyle/>
          <a:p>
            <a:r>
              <a:rPr lang="en-AU" dirty="0" smtClean="0"/>
              <a:t>Considerations</a:t>
            </a:r>
          </a:p>
          <a:p>
            <a:pPr lvl="1"/>
            <a:r>
              <a:rPr lang="en-AU" dirty="0" smtClean="0"/>
              <a:t>Patient feelings</a:t>
            </a:r>
          </a:p>
          <a:p>
            <a:pPr lvl="1"/>
            <a:r>
              <a:rPr lang="en-AU" dirty="0" smtClean="0"/>
              <a:t>Patient questions about their future</a:t>
            </a:r>
          </a:p>
          <a:p>
            <a:pPr lvl="1"/>
            <a:r>
              <a:rPr lang="en-AU" dirty="0" smtClean="0"/>
              <a:t>Impact (physical, non-physical) that the error might have on them</a:t>
            </a:r>
          </a:p>
          <a:p>
            <a:pPr lvl="1"/>
            <a:r>
              <a:rPr lang="en-AU" dirty="0" smtClean="0"/>
              <a:t>How to mitigate that impact (where possible)</a:t>
            </a:r>
          </a:p>
          <a:p>
            <a:pPr lvl="1"/>
            <a:r>
              <a:rPr lang="en-AU" dirty="0" smtClean="0"/>
              <a:t>Patient loss of trust of department/clinician for future treatment</a:t>
            </a:r>
          </a:p>
          <a:p>
            <a:pPr lvl="1"/>
            <a:r>
              <a:rPr lang="en-AU" dirty="0" smtClean="0"/>
              <a:t>How could you let this happen?</a:t>
            </a:r>
          </a:p>
          <a:p>
            <a:endParaRPr lang="en-AU" dirty="0"/>
          </a:p>
        </p:txBody>
      </p:sp>
    </p:spTree>
    <p:extLst>
      <p:ext uri="{BB962C8B-B14F-4D97-AF65-F5344CB8AC3E}">
        <p14:creationId xmlns:p14="http://schemas.microsoft.com/office/powerpoint/2010/main" val="3544293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Breaking Bad News about an Error</a:t>
            </a:r>
            <a:endParaRPr lang="en-AU" dirty="0"/>
          </a:p>
        </p:txBody>
      </p:sp>
      <p:sp>
        <p:nvSpPr>
          <p:cNvPr id="3" name="Content Placeholder 2"/>
          <p:cNvSpPr>
            <a:spLocks noGrp="1"/>
          </p:cNvSpPr>
          <p:nvPr>
            <p:ph idx="1"/>
          </p:nvPr>
        </p:nvSpPr>
        <p:spPr/>
        <p:txBody>
          <a:bodyPr>
            <a:normAutofit lnSpcReduction="10000"/>
          </a:bodyPr>
          <a:lstStyle/>
          <a:p>
            <a:r>
              <a:rPr lang="en-AU" dirty="0" smtClean="0"/>
              <a:t>Apologetic</a:t>
            </a:r>
          </a:p>
          <a:p>
            <a:r>
              <a:rPr lang="en-AU" dirty="0" smtClean="0"/>
              <a:t>Calmly</a:t>
            </a:r>
          </a:p>
          <a:p>
            <a:r>
              <a:rPr lang="en-AU" dirty="0" smtClean="0"/>
              <a:t>Person of authority – clinician, general manager</a:t>
            </a:r>
          </a:p>
          <a:p>
            <a:r>
              <a:rPr lang="en-AU" dirty="0" smtClean="0"/>
              <a:t>Private</a:t>
            </a:r>
          </a:p>
          <a:p>
            <a:r>
              <a:rPr lang="en-AU" dirty="0" smtClean="0"/>
              <a:t>Support persons</a:t>
            </a:r>
          </a:p>
          <a:p>
            <a:r>
              <a:rPr lang="en-AU" dirty="0" smtClean="0"/>
              <a:t>Open about error</a:t>
            </a:r>
          </a:p>
          <a:p>
            <a:r>
              <a:rPr lang="en-AU" dirty="0" smtClean="0"/>
              <a:t>Offer for future treatment elsewhere</a:t>
            </a:r>
            <a:endParaRPr lang="en-AU" dirty="0"/>
          </a:p>
        </p:txBody>
      </p:sp>
    </p:spTree>
    <p:extLst>
      <p:ext uri="{BB962C8B-B14F-4D97-AF65-F5344CB8AC3E}">
        <p14:creationId xmlns:p14="http://schemas.microsoft.com/office/powerpoint/2010/main" val="310813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The immediate error - The staff involved in the error</a:t>
            </a:r>
            <a:endParaRPr lang="en-AU" dirty="0"/>
          </a:p>
        </p:txBody>
      </p:sp>
      <p:sp>
        <p:nvSpPr>
          <p:cNvPr id="3" name="Content Placeholder 2"/>
          <p:cNvSpPr>
            <a:spLocks noGrp="1"/>
          </p:cNvSpPr>
          <p:nvPr>
            <p:ph idx="1"/>
          </p:nvPr>
        </p:nvSpPr>
        <p:spPr/>
        <p:txBody>
          <a:bodyPr/>
          <a:lstStyle/>
          <a:p>
            <a:endParaRPr lang="en-AU" dirty="0"/>
          </a:p>
        </p:txBody>
      </p:sp>
    </p:spTree>
    <p:extLst>
      <p:ext uri="{BB962C8B-B14F-4D97-AF65-F5344CB8AC3E}">
        <p14:creationId xmlns:p14="http://schemas.microsoft.com/office/powerpoint/2010/main" val="1638322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staff involved in the error</a:t>
            </a:r>
            <a:endParaRPr lang="en-AU" dirty="0"/>
          </a:p>
        </p:txBody>
      </p:sp>
      <p:sp>
        <p:nvSpPr>
          <p:cNvPr id="3" name="Content Placeholder 2"/>
          <p:cNvSpPr>
            <a:spLocks noGrp="1"/>
          </p:cNvSpPr>
          <p:nvPr>
            <p:ph idx="1"/>
          </p:nvPr>
        </p:nvSpPr>
        <p:spPr/>
        <p:txBody>
          <a:bodyPr/>
          <a:lstStyle/>
          <a:p>
            <a:r>
              <a:rPr lang="en-AU" dirty="0" smtClean="0"/>
              <a:t>Remove them from immediate patient care</a:t>
            </a:r>
          </a:p>
          <a:p>
            <a:r>
              <a:rPr lang="en-AU" dirty="0" smtClean="0"/>
              <a:t>Offer support – employee assistance</a:t>
            </a:r>
          </a:p>
          <a:p>
            <a:r>
              <a:rPr lang="en-AU" dirty="0" smtClean="0"/>
              <a:t>Communication between the patient and those that made the error – use judgement</a:t>
            </a:r>
          </a:p>
          <a:p>
            <a:r>
              <a:rPr lang="en-AU" dirty="0" smtClean="0"/>
              <a:t>De-brief</a:t>
            </a:r>
          </a:p>
          <a:p>
            <a:endParaRPr lang="en-AU" dirty="0"/>
          </a:p>
        </p:txBody>
      </p:sp>
    </p:spTree>
    <p:extLst>
      <p:ext uri="{BB962C8B-B14F-4D97-AF65-F5344CB8AC3E}">
        <p14:creationId xmlns:p14="http://schemas.microsoft.com/office/powerpoint/2010/main" val="3421887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De-brief with staff involved</a:t>
            </a:r>
            <a:endParaRPr lang="en-AU" dirty="0"/>
          </a:p>
        </p:txBody>
      </p:sp>
      <p:sp>
        <p:nvSpPr>
          <p:cNvPr id="3" name="Content Placeholder 2"/>
          <p:cNvSpPr>
            <a:spLocks noGrp="1"/>
          </p:cNvSpPr>
          <p:nvPr>
            <p:ph idx="1"/>
          </p:nvPr>
        </p:nvSpPr>
        <p:spPr/>
        <p:txBody>
          <a:bodyPr/>
          <a:lstStyle/>
          <a:p>
            <a:r>
              <a:rPr lang="en-AU" dirty="0" smtClean="0"/>
              <a:t>Assess the likely root causes as soon as possible</a:t>
            </a:r>
          </a:p>
          <a:p>
            <a:r>
              <a:rPr lang="en-AU" dirty="0" smtClean="0"/>
              <a:t>Determine whether likely to be a systematic error</a:t>
            </a:r>
          </a:p>
          <a:p>
            <a:r>
              <a:rPr lang="en-AU" dirty="0" smtClean="0"/>
              <a:t>Are other patients at risk? Do you do an audit?</a:t>
            </a:r>
          </a:p>
          <a:p>
            <a:r>
              <a:rPr lang="en-AU" dirty="0" smtClean="0"/>
              <a:t>Reassure staff that everyone makes errors</a:t>
            </a:r>
          </a:p>
          <a:p>
            <a:r>
              <a:rPr lang="en-AU" dirty="0" smtClean="0"/>
              <a:t>May require longer-term support</a:t>
            </a:r>
            <a:endParaRPr lang="en-AU" dirty="0"/>
          </a:p>
        </p:txBody>
      </p:sp>
    </p:spTree>
    <p:extLst>
      <p:ext uri="{BB962C8B-B14F-4D97-AF65-F5344CB8AC3E}">
        <p14:creationId xmlns:p14="http://schemas.microsoft.com/office/powerpoint/2010/main" val="38524084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immediate error – the Director</a:t>
            </a:r>
            <a:endParaRPr lang="en-AU" dirty="0"/>
          </a:p>
        </p:txBody>
      </p:sp>
      <p:sp>
        <p:nvSpPr>
          <p:cNvPr id="3" name="Content Placeholder 2"/>
          <p:cNvSpPr>
            <a:spLocks noGrp="1"/>
          </p:cNvSpPr>
          <p:nvPr>
            <p:ph idx="1"/>
          </p:nvPr>
        </p:nvSpPr>
        <p:spPr/>
        <p:txBody>
          <a:bodyPr>
            <a:normAutofit fontScale="92500" lnSpcReduction="20000"/>
          </a:bodyPr>
          <a:lstStyle/>
          <a:p>
            <a:r>
              <a:rPr lang="en-AU" dirty="0" smtClean="0"/>
              <a:t>Team meeting early</a:t>
            </a:r>
          </a:p>
          <a:p>
            <a:r>
              <a:rPr lang="en-AU" dirty="0" smtClean="0"/>
              <a:t>Ensure that all staff and patients involved have a management plan</a:t>
            </a:r>
          </a:p>
          <a:p>
            <a:r>
              <a:rPr lang="en-AU" dirty="0" smtClean="0"/>
              <a:t>Ensure that all notifications/reports done in a timely fashion</a:t>
            </a:r>
          </a:p>
          <a:p>
            <a:r>
              <a:rPr lang="en-AU" dirty="0" smtClean="0"/>
              <a:t>Ensure that if systematic error possible that communication to other staff to identify possible other cases and ensure timely audit</a:t>
            </a:r>
          </a:p>
          <a:p>
            <a:r>
              <a:rPr lang="en-AU" dirty="0" smtClean="0"/>
              <a:t>Ensure clear communication</a:t>
            </a:r>
          </a:p>
          <a:p>
            <a:r>
              <a:rPr lang="en-AU" dirty="0" smtClean="0"/>
              <a:t>Important that you remain calm and in control</a:t>
            </a:r>
            <a:endParaRPr lang="en-AU" dirty="0"/>
          </a:p>
        </p:txBody>
      </p:sp>
    </p:spTree>
    <p:extLst>
      <p:ext uri="{BB962C8B-B14F-4D97-AF65-F5344CB8AC3E}">
        <p14:creationId xmlns:p14="http://schemas.microsoft.com/office/powerpoint/2010/main" val="1478937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The immediate error – the department/organization</a:t>
            </a:r>
            <a:endParaRPr lang="en-AU" dirty="0"/>
          </a:p>
        </p:txBody>
      </p:sp>
      <p:sp>
        <p:nvSpPr>
          <p:cNvPr id="3" name="Content Placeholder 2"/>
          <p:cNvSpPr>
            <a:spLocks noGrp="1"/>
          </p:cNvSpPr>
          <p:nvPr>
            <p:ph idx="1"/>
          </p:nvPr>
        </p:nvSpPr>
        <p:spPr/>
        <p:txBody>
          <a:bodyPr/>
          <a:lstStyle/>
          <a:p>
            <a:r>
              <a:rPr lang="en-AU" dirty="0" smtClean="0"/>
              <a:t>If significant error then staff de-brief/communications meeting could be good – need for staff anonymity where possible</a:t>
            </a:r>
          </a:p>
          <a:p>
            <a:r>
              <a:rPr lang="en-AU" dirty="0" smtClean="0"/>
              <a:t>Communication with superiors</a:t>
            </a:r>
          </a:p>
          <a:p>
            <a:r>
              <a:rPr lang="en-AU" dirty="0" smtClean="0"/>
              <a:t>Managing the media</a:t>
            </a:r>
          </a:p>
          <a:p>
            <a:r>
              <a:rPr lang="en-AU" dirty="0" smtClean="0"/>
              <a:t>Managing the patient reactions from the media</a:t>
            </a:r>
          </a:p>
          <a:p>
            <a:endParaRPr lang="en-AU" dirty="0" smtClean="0"/>
          </a:p>
          <a:p>
            <a:endParaRPr lang="en-AU" dirty="0"/>
          </a:p>
        </p:txBody>
      </p:sp>
    </p:spTree>
    <p:extLst>
      <p:ext uri="{BB962C8B-B14F-4D97-AF65-F5344CB8AC3E}">
        <p14:creationId xmlns:p14="http://schemas.microsoft.com/office/powerpoint/2010/main" val="40992456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Managing the media</a:t>
            </a:r>
            <a:endParaRPr lang="en-AU" dirty="0"/>
          </a:p>
        </p:txBody>
      </p:sp>
      <p:sp>
        <p:nvSpPr>
          <p:cNvPr id="3" name="Content Placeholder 2"/>
          <p:cNvSpPr>
            <a:spLocks noGrp="1"/>
          </p:cNvSpPr>
          <p:nvPr>
            <p:ph idx="1"/>
          </p:nvPr>
        </p:nvSpPr>
        <p:spPr/>
        <p:txBody>
          <a:bodyPr/>
          <a:lstStyle/>
          <a:p>
            <a:r>
              <a:rPr lang="en-AU" dirty="0" smtClean="0"/>
              <a:t>Hopefully the session earlier helped understand the point of view of the media</a:t>
            </a:r>
          </a:p>
          <a:p>
            <a:r>
              <a:rPr lang="en-AU" dirty="0" smtClean="0"/>
              <a:t>Need a senior spokesperson</a:t>
            </a:r>
          </a:p>
          <a:p>
            <a:r>
              <a:rPr lang="en-AU" dirty="0" smtClean="0"/>
              <a:t>Need to be clear with message and what is being done, who at risk, apologetic to those involved. Humility, compassion, care.</a:t>
            </a:r>
            <a:endParaRPr lang="en-AU" dirty="0"/>
          </a:p>
        </p:txBody>
      </p:sp>
    </p:spTree>
    <p:extLst>
      <p:ext uri="{BB962C8B-B14F-4D97-AF65-F5344CB8AC3E}">
        <p14:creationId xmlns:p14="http://schemas.microsoft.com/office/powerpoint/2010/main" val="39329449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clinician</a:t>
            </a:r>
            <a:endParaRPr lang="en-AU" dirty="0"/>
          </a:p>
        </p:txBody>
      </p:sp>
      <p:sp>
        <p:nvSpPr>
          <p:cNvPr id="3" name="Content Placeholder 2"/>
          <p:cNvSpPr>
            <a:spLocks noGrp="1"/>
          </p:cNvSpPr>
          <p:nvPr>
            <p:ph idx="1"/>
          </p:nvPr>
        </p:nvSpPr>
        <p:spPr/>
        <p:txBody>
          <a:bodyPr/>
          <a:lstStyle/>
          <a:p>
            <a:r>
              <a:rPr lang="en-AU" dirty="0" smtClean="0"/>
              <a:t>Notify your superiors</a:t>
            </a:r>
          </a:p>
          <a:p>
            <a:r>
              <a:rPr lang="en-AU" dirty="0" smtClean="0"/>
              <a:t>Notify your insurer and hospital insurer of potential for future liability – they often have good advice about how to handle the issue</a:t>
            </a:r>
          </a:p>
          <a:p>
            <a:r>
              <a:rPr lang="en-AU" dirty="0" smtClean="0"/>
              <a:t>Seek support – it can be emotionally distressing to have made an error</a:t>
            </a:r>
            <a:endParaRPr lang="en-AU" dirty="0"/>
          </a:p>
        </p:txBody>
      </p:sp>
    </p:spTree>
    <p:extLst>
      <p:ext uri="{BB962C8B-B14F-4D97-AF65-F5344CB8AC3E}">
        <p14:creationId xmlns:p14="http://schemas.microsoft.com/office/powerpoint/2010/main" val="246469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investigation</a:t>
            </a:r>
            <a:endParaRPr lang="en-AU" dirty="0"/>
          </a:p>
        </p:txBody>
      </p:sp>
      <p:sp>
        <p:nvSpPr>
          <p:cNvPr id="3" name="Content Placeholder 2"/>
          <p:cNvSpPr>
            <a:spLocks noGrp="1"/>
          </p:cNvSpPr>
          <p:nvPr>
            <p:ph idx="1"/>
          </p:nvPr>
        </p:nvSpPr>
        <p:spPr/>
        <p:txBody>
          <a:bodyPr>
            <a:normAutofit lnSpcReduction="10000"/>
          </a:bodyPr>
          <a:lstStyle/>
          <a:p>
            <a:r>
              <a:rPr lang="en-AU" dirty="0" smtClean="0"/>
              <a:t>Will depend on the local departmental and Health Department requirements</a:t>
            </a:r>
          </a:p>
          <a:p>
            <a:r>
              <a:rPr lang="en-AU" dirty="0" smtClean="0"/>
              <a:t>If significant enough – RCA or external review – independent team, interviews, mud maps, time sequences, dismantling of events, identification of root causes and possible solutions</a:t>
            </a:r>
          </a:p>
          <a:p>
            <a:r>
              <a:rPr lang="en-AU" dirty="0" smtClean="0"/>
              <a:t>Involve all levels of staff – often those on the ground have the best advice</a:t>
            </a:r>
          </a:p>
          <a:p>
            <a:endParaRPr lang="en-AU" dirty="0"/>
          </a:p>
        </p:txBody>
      </p:sp>
    </p:spTree>
    <p:extLst>
      <p:ext uri="{BB962C8B-B14F-4D97-AF65-F5344CB8AC3E}">
        <p14:creationId xmlns:p14="http://schemas.microsoft.com/office/powerpoint/2010/main" val="3055495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My experience with error</a:t>
            </a:r>
            <a:endParaRPr lang="en-AU" dirty="0"/>
          </a:p>
        </p:txBody>
      </p:sp>
      <p:sp>
        <p:nvSpPr>
          <p:cNvPr id="3" name="Content Placeholder 2"/>
          <p:cNvSpPr>
            <a:spLocks noGrp="1"/>
          </p:cNvSpPr>
          <p:nvPr>
            <p:ph idx="1"/>
          </p:nvPr>
        </p:nvSpPr>
        <p:spPr/>
        <p:txBody>
          <a:bodyPr/>
          <a:lstStyle/>
          <a:p>
            <a:r>
              <a:rPr lang="en-AU" dirty="0" smtClean="0"/>
              <a:t>2 departmental errors (1 with me director)</a:t>
            </a:r>
          </a:p>
          <a:p>
            <a:r>
              <a:rPr lang="en-AU" dirty="0" smtClean="0"/>
              <a:t>At </a:t>
            </a:r>
            <a:r>
              <a:rPr lang="en-AU" dirty="0" err="1" smtClean="0"/>
              <a:t>Beatson</a:t>
            </a:r>
            <a:r>
              <a:rPr lang="en-AU" dirty="0" smtClean="0"/>
              <a:t> as a visitor just after their big incident</a:t>
            </a:r>
          </a:p>
          <a:p>
            <a:r>
              <a:rPr lang="en-AU" dirty="0" smtClean="0"/>
              <a:t>Interested in incident reporting and safety</a:t>
            </a:r>
          </a:p>
          <a:p>
            <a:r>
              <a:rPr lang="en-AU" dirty="0" smtClean="0"/>
              <a:t>2 investigations into systematic errors</a:t>
            </a:r>
          </a:p>
          <a:p>
            <a:r>
              <a:rPr lang="en-AU" dirty="0" smtClean="0"/>
              <a:t>Experience in root cause analyses including in non radiation oncology errors</a:t>
            </a:r>
          </a:p>
          <a:p>
            <a:r>
              <a:rPr lang="en-AU" dirty="0" smtClean="0"/>
              <a:t>Interesting area</a:t>
            </a:r>
            <a:endParaRPr lang="en-AU" dirty="0"/>
          </a:p>
        </p:txBody>
      </p:sp>
    </p:spTree>
    <p:extLst>
      <p:ext uri="{BB962C8B-B14F-4D97-AF65-F5344CB8AC3E}">
        <p14:creationId xmlns:p14="http://schemas.microsoft.com/office/powerpoint/2010/main" val="38149207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Disseminating the findings for the learning of other</a:t>
            </a:r>
            <a:endParaRPr lang="en-AU" dirty="0"/>
          </a:p>
        </p:txBody>
      </p:sp>
      <p:sp>
        <p:nvSpPr>
          <p:cNvPr id="3" name="Content Placeholder 2"/>
          <p:cNvSpPr>
            <a:spLocks noGrp="1"/>
          </p:cNvSpPr>
          <p:nvPr>
            <p:ph idx="1"/>
          </p:nvPr>
        </p:nvSpPr>
        <p:spPr/>
        <p:txBody>
          <a:bodyPr/>
          <a:lstStyle/>
          <a:p>
            <a:r>
              <a:rPr lang="en-AU" dirty="0" smtClean="0"/>
              <a:t>Departmental morbidity and mortality meeting or incident review</a:t>
            </a:r>
          </a:p>
          <a:p>
            <a:r>
              <a:rPr lang="en-AU" dirty="0" smtClean="0"/>
              <a:t>Education sessions</a:t>
            </a:r>
          </a:p>
          <a:p>
            <a:r>
              <a:rPr lang="en-AU" dirty="0" smtClean="0"/>
              <a:t>Web chatrooms</a:t>
            </a:r>
          </a:p>
          <a:p>
            <a:r>
              <a:rPr lang="en-AU" dirty="0" smtClean="0"/>
              <a:t>Reporting databases e.g. ROSEIS, SAFFRON, etc.</a:t>
            </a:r>
            <a:endParaRPr lang="en-AU" dirty="0"/>
          </a:p>
        </p:txBody>
      </p:sp>
    </p:spTree>
    <p:extLst>
      <p:ext uri="{BB962C8B-B14F-4D97-AF65-F5344CB8AC3E}">
        <p14:creationId xmlns:p14="http://schemas.microsoft.com/office/powerpoint/2010/main" val="2959660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As a department take the opportunity to learn</a:t>
            </a:r>
            <a:endParaRPr lang="en-AU" dirty="0"/>
          </a:p>
        </p:txBody>
      </p:sp>
      <p:sp>
        <p:nvSpPr>
          <p:cNvPr id="3" name="Content Placeholder 2"/>
          <p:cNvSpPr>
            <a:spLocks noGrp="1"/>
          </p:cNvSpPr>
          <p:nvPr>
            <p:ph idx="1"/>
          </p:nvPr>
        </p:nvSpPr>
        <p:spPr/>
        <p:txBody>
          <a:bodyPr/>
          <a:lstStyle/>
          <a:p>
            <a:r>
              <a:rPr lang="en-AU" dirty="0" smtClean="0"/>
              <a:t>“What doesn’t kill you makes you stronger”</a:t>
            </a:r>
          </a:p>
          <a:p>
            <a:r>
              <a:rPr lang="en-AU" dirty="0" smtClean="0"/>
              <a:t>Can strengthen teamwork</a:t>
            </a:r>
          </a:p>
          <a:p>
            <a:r>
              <a:rPr lang="en-AU" dirty="0" smtClean="0"/>
              <a:t>De-brief over it</a:t>
            </a:r>
          </a:p>
          <a:p>
            <a:r>
              <a:rPr lang="en-AU" dirty="0" smtClean="0"/>
              <a:t>Review the culture of the place</a:t>
            </a:r>
          </a:p>
          <a:p>
            <a:r>
              <a:rPr lang="en-AU" dirty="0" smtClean="0"/>
              <a:t>Review your processes</a:t>
            </a:r>
          </a:p>
          <a:p>
            <a:r>
              <a:rPr lang="en-AU" dirty="0" smtClean="0"/>
              <a:t>Don’t be defensive about it.</a:t>
            </a:r>
            <a:endParaRPr lang="en-AU" dirty="0"/>
          </a:p>
        </p:txBody>
      </p:sp>
    </p:spTree>
    <p:extLst>
      <p:ext uri="{BB962C8B-B14F-4D97-AF65-F5344CB8AC3E}">
        <p14:creationId xmlns:p14="http://schemas.microsoft.com/office/powerpoint/2010/main" val="2778894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204864"/>
            <a:ext cx="8229600" cy="1143000"/>
          </a:xfrm>
        </p:spPr>
        <p:txBody>
          <a:bodyPr>
            <a:normAutofit fontScale="90000"/>
          </a:bodyPr>
          <a:lstStyle/>
          <a:p>
            <a:r>
              <a:rPr lang="en-AU" dirty="0" smtClean="0"/>
              <a:t>So, an error has just occurred, what are the clinical things that you need to consider?</a:t>
            </a:r>
            <a:br>
              <a:rPr lang="en-AU" dirty="0" smtClean="0"/>
            </a:br>
            <a:r>
              <a:rPr lang="en-AU" dirty="0"/>
              <a:t/>
            </a:r>
            <a:br>
              <a:rPr lang="en-AU" dirty="0"/>
            </a:br>
            <a:r>
              <a:rPr lang="en-AU" dirty="0" smtClean="0"/>
              <a:t>Let’s assume an incorrect dose has just been discovered delivered to the patient just on the bed</a:t>
            </a:r>
            <a:endParaRPr lang="en-AU" dirty="0"/>
          </a:p>
        </p:txBody>
      </p:sp>
    </p:spTree>
    <p:extLst>
      <p:ext uri="{BB962C8B-B14F-4D97-AF65-F5344CB8AC3E}">
        <p14:creationId xmlns:p14="http://schemas.microsoft.com/office/powerpoint/2010/main" val="3479065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The immediate error identification</a:t>
            </a:r>
            <a:endParaRPr lang="en-AU" dirty="0"/>
          </a:p>
        </p:txBody>
      </p:sp>
      <p:sp>
        <p:nvSpPr>
          <p:cNvPr id="3" name="Content Placeholder 2"/>
          <p:cNvSpPr>
            <a:spLocks noGrp="1"/>
          </p:cNvSpPr>
          <p:nvPr>
            <p:ph idx="1"/>
          </p:nvPr>
        </p:nvSpPr>
        <p:spPr>
          <a:xfrm>
            <a:off x="467544" y="1124744"/>
            <a:ext cx="8229600" cy="4525963"/>
          </a:xfrm>
        </p:spPr>
        <p:txBody>
          <a:bodyPr>
            <a:normAutofit fontScale="92500" lnSpcReduction="10000"/>
          </a:bodyPr>
          <a:lstStyle/>
          <a:p>
            <a:r>
              <a:rPr lang="en-AU" dirty="0" smtClean="0"/>
              <a:t>First thing to do at a cardiac arrest is  to take your own pulse – </a:t>
            </a:r>
            <a:r>
              <a:rPr lang="en-AU" sz="2600" dirty="0" smtClean="0"/>
              <a:t>The</a:t>
            </a:r>
            <a:r>
              <a:rPr lang="en-AU" dirty="0" smtClean="0"/>
              <a:t> </a:t>
            </a:r>
            <a:r>
              <a:rPr lang="en-AU" sz="2600" dirty="0" smtClean="0"/>
              <a:t>House of God</a:t>
            </a:r>
          </a:p>
          <a:p>
            <a:endParaRPr lang="en-AU" dirty="0" smtClean="0"/>
          </a:p>
          <a:p>
            <a:pPr marL="0" indent="0">
              <a:buNone/>
            </a:pPr>
            <a:endParaRPr lang="en-AU" dirty="0"/>
          </a:p>
          <a:p>
            <a:endParaRPr lang="en-AU" dirty="0" smtClean="0"/>
          </a:p>
          <a:p>
            <a:endParaRPr lang="en-AU" dirty="0"/>
          </a:p>
          <a:p>
            <a:r>
              <a:rPr lang="en-AU" dirty="0" smtClean="0"/>
              <a:t>In my experience, the first thing people do when making an error is to compound the issue by making a second error in reaction to the first</a:t>
            </a:r>
          </a:p>
          <a:p>
            <a:pPr marL="0" indent="0">
              <a:buNone/>
            </a:pPr>
            <a:endParaRPr lang="en-AU" dirty="0"/>
          </a:p>
          <a:p>
            <a:pPr marL="0" indent="0">
              <a:buNone/>
            </a:pPr>
            <a:endParaRPr lang="en-A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2240" y="1772816"/>
            <a:ext cx="1528768" cy="2088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52716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So don’t panic</a:t>
            </a:r>
            <a:endParaRPr lang="en-AU" dirty="0"/>
          </a:p>
        </p:txBody>
      </p:sp>
      <p:sp>
        <p:nvSpPr>
          <p:cNvPr id="3" name="Content Placeholder 2"/>
          <p:cNvSpPr>
            <a:spLocks noGrp="1"/>
          </p:cNvSpPr>
          <p:nvPr>
            <p:ph idx="1"/>
          </p:nvPr>
        </p:nvSpPr>
        <p:spPr/>
        <p:txBody>
          <a:bodyPr>
            <a:normAutofit fontScale="92500" lnSpcReduction="10000"/>
          </a:bodyPr>
          <a:lstStyle/>
          <a:p>
            <a:r>
              <a:rPr lang="en-AU" dirty="0" smtClean="0"/>
              <a:t>Step away from the patient</a:t>
            </a:r>
          </a:p>
          <a:p>
            <a:r>
              <a:rPr lang="en-AU" dirty="0" smtClean="0"/>
              <a:t>Ensure no further immediate harm imminent and then think (preferably with others helping)</a:t>
            </a:r>
          </a:p>
          <a:p>
            <a:r>
              <a:rPr lang="en-AU" dirty="0" smtClean="0"/>
              <a:t>Identify that in fact an error has occurred</a:t>
            </a:r>
          </a:p>
          <a:p>
            <a:r>
              <a:rPr lang="en-AU" dirty="0" smtClean="0"/>
              <a:t>Who can solve the immediate problem? What are the flow-on effects?</a:t>
            </a:r>
          </a:p>
          <a:p>
            <a:r>
              <a:rPr lang="en-AU" dirty="0" smtClean="0"/>
              <a:t>Don’t panic the patient</a:t>
            </a:r>
          </a:p>
          <a:p>
            <a:r>
              <a:rPr lang="en-AU" dirty="0" smtClean="0"/>
              <a:t>Try to remain calm. Perhaps involve senior staff that were not involved.</a:t>
            </a:r>
            <a:endParaRPr lang="en-AU" dirty="0"/>
          </a:p>
        </p:txBody>
      </p:sp>
    </p:spTree>
    <p:extLst>
      <p:ext uri="{BB962C8B-B14F-4D97-AF65-F5344CB8AC3E}">
        <p14:creationId xmlns:p14="http://schemas.microsoft.com/office/powerpoint/2010/main" val="264350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sz="3600" dirty="0" smtClean="0"/>
              <a:t>When thinking about the effects of an error - The people affected by the error</a:t>
            </a:r>
            <a:endParaRPr lang="en-AU" sz="3600" dirty="0"/>
          </a:p>
        </p:txBody>
      </p:sp>
      <p:sp>
        <p:nvSpPr>
          <p:cNvPr id="3" name="Content Placeholder 2"/>
          <p:cNvSpPr>
            <a:spLocks noGrp="1"/>
          </p:cNvSpPr>
          <p:nvPr>
            <p:ph idx="1"/>
          </p:nvPr>
        </p:nvSpPr>
        <p:spPr/>
        <p:txBody>
          <a:bodyPr/>
          <a:lstStyle/>
          <a:p>
            <a:r>
              <a:rPr lang="en-AU" dirty="0" smtClean="0"/>
              <a:t>Patient and family</a:t>
            </a:r>
          </a:p>
          <a:p>
            <a:r>
              <a:rPr lang="en-AU" dirty="0" smtClean="0"/>
              <a:t>?Other patients (systematic error may not be immediately apparent)</a:t>
            </a:r>
          </a:p>
          <a:p>
            <a:r>
              <a:rPr lang="en-AU" dirty="0" smtClean="0"/>
              <a:t>Staff members involved</a:t>
            </a:r>
          </a:p>
          <a:p>
            <a:r>
              <a:rPr lang="en-AU" dirty="0" smtClean="0"/>
              <a:t>Director and Heads of Department</a:t>
            </a:r>
          </a:p>
          <a:p>
            <a:r>
              <a:rPr lang="en-AU" dirty="0" smtClean="0"/>
              <a:t>Organization</a:t>
            </a:r>
            <a:endParaRPr lang="en-AU" dirty="0"/>
          </a:p>
        </p:txBody>
      </p:sp>
    </p:spTree>
    <p:extLst>
      <p:ext uri="{BB962C8B-B14F-4D97-AF65-F5344CB8AC3E}">
        <p14:creationId xmlns:p14="http://schemas.microsoft.com/office/powerpoint/2010/main" val="547682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The immediate error – impact on the patient</a:t>
            </a:r>
            <a:endParaRPr lang="en-AU" dirty="0"/>
          </a:p>
        </p:txBody>
      </p:sp>
      <p:sp>
        <p:nvSpPr>
          <p:cNvPr id="3" name="Content Placeholder 2"/>
          <p:cNvSpPr>
            <a:spLocks noGrp="1"/>
          </p:cNvSpPr>
          <p:nvPr>
            <p:ph idx="1"/>
          </p:nvPr>
        </p:nvSpPr>
        <p:spPr/>
        <p:txBody>
          <a:bodyPr/>
          <a:lstStyle/>
          <a:p>
            <a:pPr marL="457200" lvl="1" indent="0">
              <a:buNone/>
            </a:pPr>
            <a:endParaRPr lang="en-AU" dirty="0"/>
          </a:p>
        </p:txBody>
      </p:sp>
    </p:spTree>
    <p:extLst>
      <p:ext uri="{BB962C8B-B14F-4D97-AF65-F5344CB8AC3E}">
        <p14:creationId xmlns:p14="http://schemas.microsoft.com/office/powerpoint/2010/main" val="3542840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The immediate error – impact on the patient</a:t>
            </a:r>
            <a:endParaRPr lang="en-AU" dirty="0"/>
          </a:p>
        </p:txBody>
      </p:sp>
      <p:sp>
        <p:nvSpPr>
          <p:cNvPr id="3" name="Content Placeholder 2"/>
          <p:cNvSpPr>
            <a:spLocks noGrp="1"/>
          </p:cNvSpPr>
          <p:nvPr>
            <p:ph idx="1"/>
          </p:nvPr>
        </p:nvSpPr>
        <p:spPr/>
        <p:txBody>
          <a:bodyPr>
            <a:normAutofit lnSpcReduction="10000"/>
          </a:bodyPr>
          <a:lstStyle/>
          <a:p>
            <a:r>
              <a:rPr lang="en-AU" dirty="0" smtClean="0"/>
              <a:t>Report it to the appropriate people – RO, MP, RT</a:t>
            </a:r>
          </a:p>
          <a:p>
            <a:r>
              <a:rPr lang="en-AU" dirty="0" smtClean="0"/>
              <a:t>Decide what to do with the error with respect to the immediate impact on the patient</a:t>
            </a:r>
          </a:p>
          <a:p>
            <a:pPr lvl="1"/>
            <a:r>
              <a:rPr lang="en-AU" dirty="0" smtClean="0"/>
              <a:t>If under- or over-dose – do we alter further </a:t>
            </a:r>
            <a:r>
              <a:rPr lang="en-AU" dirty="0" err="1" smtClean="0"/>
              <a:t>tmt</a:t>
            </a:r>
            <a:r>
              <a:rPr lang="en-AU" dirty="0" smtClean="0"/>
              <a:t>?</a:t>
            </a:r>
          </a:p>
          <a:p>
            <a:pPr lvl="1"/>
            <a:r>
              <a:rPr lang="en-AU" dirty="0" smtClean="0"/>
              <a:t>Is the patient likely to suffer toxicity? What can be done?</a:t>
            </a:r>
          </a:p>
          <a:p>
            <a:pPr lvl="1"/>
            <a:r>
              <a:rPr lang="en-AU" dirty="0" smtClean="0"/>
              <a:t>Staff huddle to discuss?</a:t>
            </a:r>
          </a:p>
          <a:p>
            <a:pPr lvl="1"/>
            <a:r>
              <a:rPr lang="en-AU" dirty="0" smtClean="0"/>
              <a:t>What and when do we discuss with the patient?</a:t>
            </a:r>
          </a:p>
          <a:p>
            <a:pPr marL="457200" lvl="1" indent="0">
              <a:buNone/>
            </a:pPr>
            <a:endParaRPr lang="en-AU" dirty="0"/>
          </a:p>
        </p:txBody>
      </p:sp>
    </p:spTree>
    <p:extLst>
      <p:ext uri="{BB962C8B-B14F-4D97-AF65-F5344CB8AC3E}">
        <p14:creationId xmlns:p14="http://schemas.microsoft.com/office/powerpoint/2010/main" val="1413477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Informing the patient</a:t>
            </a:r>
            <a:endParaRPr lang="en-AU" dirty="0"/>
          </a:p>
        </p:txBody>
      </p:sp>
      <p:sp>
        <p:nvSpPr>
          <p:cNvPr id="3" name="Content Placeholder 2"/>
          <p:cNvSpPr>
            <a:spLocks noGrp="1"/>
          </p:cNvSpPr>
          <p:nvPr>
            <p:ph idx="1"/>
          </p:nvPr>
        </p:nvSpPr>
        <p:spPr/>
        <p:txBody>
          <a:bodyPr>
            <a:normAutofit fontScale="92500" lnSpcReduction="20000"/>
          </a:bodyPr>
          <a:lstStyle/>
          <a:p>
            <a:r>
              <a:rPr lang="en-AU" dirty="0" smtClean="0"/>
              <a:t>What to tell? </a:t>
            </a:r>
          </a:p>
          <a:p>
            <a:r>
              <a:rPr lang="en-AU" dirty="0" smtClean="0"/>
              <a:t>Do you have to tell? </a:t>
            </a:r>
          </a:p>
          <a:p>
            <a:r>
              <a:rPr lang="en-AU" dirty="0" smtClean="0"/>
              <a:t>Who should tell? RO, HOD, GM?</a:t>
            </a:r>
          </a:p>
          <a:p>
            <a:r>
              <a:rPr lang="en-AU" dirty="0" smtClean="0"/>
              <a:t>Who should be present?</a:t>
            </a:r>
          </a:p>
          <a:p>
            <a:r>
              <a:rPr lang="en-AU" dirty="0" smtClean="0"/>
              <a:t>How does one make the appointment to tell?</a:t>
            </a:r>
          </a:p>
          <a:p>
            <a:r>
              <a:rPr lang="en-AU" dirty="0" smtClean="0"/>
              <a:t>Need permission from higher authority?</a:t>
            </a:r>
          </a:p>
          <a:p>
            <a:r>
              <a:rPr lang="en-AU" dirty="0" smtClean="0"/>
              <a:t>Open disclosure</a:t>
            </a:r>
          </a:p>
          <a:p>
            <a:r>
              <a:rPr lang="en-AU" dirty="0" smtClean="0"/>
              <a:t>Need to consider</a:t>
            </a:r>
          </a:p>
          <a:p>
            <a:pPr lvl="1"/>
            <a:r>
              <a:rPr lang="en-AU" dirty="0" smtClean="0"/>
              <a:t>Medico-legal</a:t>
            </a:r>
          </a:p>
          <a:p>
            <a:pPr lvl="1"/>
            <a:r>
              <a:rPr lang="en-AU" dirty="0" smtClean="0"/>
              <a:t>Media</a:t>
            </a:r>
          </a:p>
          <a:p>
            <a:endParaRPr lang="en-AU" dirty="0"/>
          </a:p>
        </p:txBody>
      </p:sp>
    </p:spTree>
    <p:extLst>
      <p:ext uri="{BB962C8B-B14F-4D97-AF65-F5344CB8AC3E}">
        <p14:creationId xmlns:p14="http://schemas.microsoft.com/office/powerpoint/2010/main" val="1351013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TotalTime>
  <Words>836</Words>
  <Application>Microsoft Office PowerPoint</Application>
  <PresentationFormat>On-screen Show (4:3)</PresentationFormat>
  <Paragraphs>114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Clinical actions to address the consequences of a radiotherapy incident</vt:lpstr>
      <vt:lpstr>My experience with error</vt:lpstr>
      <vt:lpstr>So, an error has just occurred, what are the clinical things that you need to consider?  Let’s assume an incorrect dose has just been discovered delivered to the patient just on the bed</vt:lpstr>
      <vt:lpstr>The immediate error identification</vt:lpstr>
      <vt:lpstr>So don’t panic</vt:lpstr>
      <vt:lpstr>When thinking about the effects of an error - The people affected by the error</vt:lpstr>
      <vt:lpstr>The immediate error – impact on the patient</vt:lpstr>
      <vt:lpstr>The immediate error – impact on the patient</vt:lpstr>
      <vt:lpstr>Informing the patient</vt:lpstr>
      <vt:lpstr>Informing the patient</vt:lpstr>
      <vt:lpstr>Breaking Bad News about an Error</vt:lpstr>
      <vt:lpstr>The immediate error - The staff involved in the error</vt:lpstr>
      <vt:lpstr>The staff involved in the error</vt:lpstr>
      <vt:lpstr>De-brief with staff involved</vt:lpstr>
      <vt:lpstr>The immediate error – the Director</vt:lpstr>
      <vt:lpstr>The immediate error – the department/organization</vt:lpstr>
      <vt:lpstr>Managing the media</vt:lpstr>
      <vt:lpstr>The clinician</vt:lpstr>
      <vt:lpstr>The investigation</vt:lpstr>
      <vt:lpstr>Disseminating the findings for the learning of other</vt:lpstr>
      <vt:lpstr>As a department take the opportunity to learn</vt:lpstr>
    </vt:vector>
  </TitlesOfParts>
  <Company>Sydney South West Area Health Service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DELANEY</cp:lastModifiedBy>
  <cp:revision>11</cp:revision>
  <dcterms:created xsi:type="dcterms:W3CDTF">2017-07-26T04:13:21Z</dcterms:created>
  <dcterms:modified xsi:type="dcterms:W3CDTF">2018-08-17T01:13:41Z</dcterms:modified>
</cp:coreProperties>
</file>